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40" r:id="rId2"/>
    <p:sldId id="363" r:id="rId3"/>
    <p:sldId id="365" r:id="rId4"/>
    <p:sldId id="318" r:id="rId5"/>
    <p:sldId id="349" r:id="rId6"/>
    <p:sldId id="326" r:id="rId7"/>
    <p:sldId id="325" r:id="rId8"/>
    <p:sldId id="350" r:id="rId9"/>
    <p:sldId id="331" r:id="rId10"/>
    <p:sldId id="351" r:id="rId11"/>
    <p:sldId id="352" r:id="rId12"/>
    <p:sldId id="353" r:id="rId13"/>
    <p:sldId id="333" r:id="rId14"/>
    <p:sldId id="293" r:id="rId15"/>
    <p:sldId id="304" r:id="rId16"/>
    <p:sldId id="332" r:id="rId17"/>
    <p:sldId id="354" r:id="rId18"/>
    <p:sldId id="330" r:id="rId19"/>
    <p:sldId id="336" r:id="rId20"/>
    <p:sldId id="337" r:id="rId21"/>
    <p:sldId id="306" r:id="rId22"/>
    <p:sldId id="308" r:id="rId23"/>
    <p:sldId id="312" r:id="rId24"/>
    <p:sldId id="338" r:id="rId25"/>
    <p:sldId id="357" r:id="rId26"/>
    <p:sldId id="358" r:id="rId27"/>
    <p:sldId id="359" r:id="rId28"/>
    <p:sldId id="362" r:id="rId29"/>
    <p:sldId id="360" r:id="rId30"/>
    <p:sldId id="361" r:id="rId31"/>
    <p:sldId id="334" r:id="rId32"/>
    <p:sldId id="356" r:id="rId33"/>
    <p:sldId id="355" r:id="rId34"/>
    <p:sldId id="307" r:id="rId35"/>
    <p:sldId id="339" r:id="rId36"/>
    <p:sldId id="310" r:id="rId37"/>
    <p:sldId id="374" r:id="rId38"/>
    <p:sldId id="364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6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  <p15:guide id="5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24" autoAdjust="0"/>
    <p:restoredTop sz="94660"/>
  </p:normalViewPr>
  <p:slideViewPr>
    <p:cSldViewPr showGuides="1">
      <p:cViewPr varScale="1">
        <p:scale>
          <a:sx n="186" d="100"/>
          <a:sy n="186" d="100"/>
        </p:scale>
        <p:origin x="1720" y="184"/>
      </p:cViewPr>
      <p:guideLst>
        <p:guide orient="horz" pos="960"/>
        <p:guide orient="horz" pos="288"/>
        <p:guide pos="2880"/>
        <p:guide pos="288"/>
        <p:guide pos="5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473075" y="3209925"/>
            <a:ext cx="4191000" cy="1662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pAutoFit/>
          </a:bodyPr>
          <a:lstStyle>
            <a:lvl1pPr algn="l" rtl="0" fontAlgn="base">
              <a:spcBef>
                <a:spcPct val="2000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dirty="0"/>
              <a:t>Lightning, Thunder, and Tornadoes</a:t>
            </a:r>
            <a:endParaRPr lang="en-IN" sz="3200" dirty="0"/>
          </a:p>
        </p:txBody>
      </p:sp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366713" y="52388"/>
            <a:ext cx="8001000" cy="519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/>
                </a:solidFill>
                <a:ea typeface="MS PGothic" pitchFamily="34" charset="-128"/>
                <a:cs typeface="Arial" charset="0"/>
              </a:rPr>
              <a:t>Module 11 – Part 2 </a:t>
            </a: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465138" y="5283200"/>
            <a:ext cx="390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IN" dirty="0" err="1"/>
              <a:t>Redina</a:t>
            </a:r>
            <a:r>
              <a:rPr lang="en-IN" dirty="0"/>
              <a:t> L. Herman </a:t>
            </a:r>
          </a:p>
          <a:p>
            <a:pPr eaLnBrk="1" hangingPunct="1">
              <a:defRPr/>
            </a:pPr>
            <a:r>
              <a:rPr lang="en-IN" dirty="0"/>
              <a:t>Western Illinois University </a:t>
            </a:r>
          </a:p>
        </p:txBody>
      </p:sp>
      <p:sp>
        <p:nvSpPr>
          <p:cNvPr id="6" name="Text Box 12"/>
          <p:cNvSpPr txBox="1">
            <a:spLocks noChangeArrowheads="1"/>
          </p:cNvSpPr>
          <p:nvPr userDrawn="1"/>
        </p:nvSpPr>
        <p:spPr bwMode="auto">
          <a:xfrm>
            <a:off x="469900" y="949325"/>
            <a:ext cx="3835400" cy="1892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en-IN" sz="3000" b="1" dirty="0">
                <a:latin typeface="Arial" charset="0"/>
                <a:cs typeface="Arial" charset="0"/>
              </a:rPr>
              <a:t>Understanding</a:t>
            </a:r>
            <a:br>
              <a:rPr lang="en-IN" sz="3000" b="1" dirty="0">
                <a:latin typeface="Arial" charset="0"/>
                <a:cs typeface="Arial" charset="0"/>
              </a:rPr>
            </a:br>
            <a:r>
              <a:rPr lang="en-IN" sz="3000" b="1" dirty="0">
                <a:latin typeface="Arial" charset="0"/>
                <a:cs typeface="Arial" charset="0"/>
              </a:rPr>
              <a:t>Weather and Climate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Arial" charset="0"/>
              </a:rPr>
              <a:t>Seventh Edition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608013"/>
            <a:ext cx="4849812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90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87313" y="6553200"/>
            <a:ext cx="5399087" cy="17938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© 20##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176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276600"/>
            <a:ext cx="4038600" cy="28956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276600"/>
            <a:ext cx="4038600" cy="28956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839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377" y="1150039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7252" y="8626"/>
            <a:ext cx="9144000" cy="579438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66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26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17512"/>
            <a:ext cx="9144000" cy="649287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2377" y="1531039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21030" y="8181"/>
            <a:ext cx="9070835" cy="1077218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27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60375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175" y="703263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2377" y="2149265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8300" y="9537"/>
            <a:ext cx="9144000" cy="1295314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2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6226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090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27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45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 bwMode="gray">
          <a:xfrm>
            <a:off x="76200" y="6602413"/>
            <a:ext cx="5399088" cy="179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2015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19" r:id="rId6"/>
    <p:sldLayoutId id="2147483720" r:id="rId7"/>
    <p:sldLayoutId id="2147483721" r:id="rId8"/>
    <p:sldLayoutId id="2147483722" r:id="rId9"/>
    <p:sldLayoutId id="2147483729" r:id="rId10"/>
    <p:sldLayoutId id="2147483723" r:id="rId11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39737" y="608330"/>
            <a:ext cx="8229600" cy="1060450"/>
          </a:xfrm>
        </p:spPr>
        <p:txBody>
          <a:bodyPr/>
          <a:lstStyle/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a typeface="+mn-ea"/>
                <a:cs typeface="+mn-cs"/>
              </a:rPr>
              <a:t>Supercell Tornado Development (about ½ of all tornados)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a typeface="+mn-ea"/>
                <a:cs typeface="+mn-cs"/>
              </a:rPr>
              <a:t>2. Wall cloud development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472AF-D345-FC4C-BC94-4A926CC499BF}"/>
              </a:ext>
            </a:extLst>
          </p:cNvPr>
          <p:cNvSpPr txBox="1"/>
          <p:nvPr/>
        </p:nvSpPr>
        <p:spPr>
          <a:xfrm>
            <a:off x="152400" y="5257800"/>
            <a:ext cx="7988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Mesocyclone produces low pressure at the ground -&gt; additional uplift</a:t>
            </a:r>
          </a:p>
          <a:p>
            <a:r>
              <a:rPr lang="en-US" dirty="0"/>
              <a:t>Draws in cool but moist air from nearby precipitation area.</a:t>
            </a:r>
          </a:p>
          <a:p>
            <a:r>
              <a:rPr lang="en-US" dirty="0"/>
              <a:t>Uplifted cool &amp; moist air causes condensation at lower altitude –&gt; wall cloud.</a:t>
            </a:r>
          </a:p>
          <a:p>
            <a:r>
              <a:rPr lang="en-US" dirty="0"/>
              <a:t>Also draws in warm &amp; moist air from non-precipitating areas.</a:t>
            </a:r>
          </a:p>
          <a:p>
            <a:r>
              <a:rPr lang="en-US" dirty="0"/>
              <a:t>Wall clouds do not precipitate.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C8C32-7B11-774C-9CF2-9F4F7719C328}"/>
              </a:ext>
            </a:extLst>
          </p:cNvPr>
          <p:cNvSpPr txBox="1"/>
          <p:nvPr/>
        </p:nvSpPr>
        <p:spPr>
          <a:xfrm>
            <a:off x="3929075" y="1628491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Mesocyclone provides initial rotation but</a:t>
            </a:r>
            <a:br>
              <a:rPr lang="en-US" dirty="0"/>
            </a:br>
            <a:r>
              <a:rPr lang="en-US" dirty="0"/>
              <a:t>is not yet a tornado (and most never will be).</a:t>
            </a:r>
          </a:p>
        </p:txBody>
      </p:sp>
      <p:pic>
        <p:nvPicPr>
          <p:cNvPr id="10244" name="Picture 4" descr="Contact the instructor if you have difficulty viewing this image">
            <a:extLst>
              <a:ext uri="{FF2B5EF4-FFF2-40B4-BE49-F238E27FC236}">
                <a16:creationId xmlns:a16="http://schemas.microsoft.com/office/drawing/2014/main" id="{5671A1D4-290E-F841-930A-33DF7659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92" y="2421995"/>
            <a:ext cx="3048000" cy="184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of a huge rotating wall cloud over Wyoming. Image credit: Colt Forney">
            <a:extLst>
              <a:ext uri="{FF2B5EF4-FFF2-40B4-BE49-F238E27FC236}">
                <a16:creationId xmlns:a16="http://schemas.microsoft.com/office/drawing/2014/main" id="{0758F02D-C881-8941-B4CF-595331AC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283957"/>
            <a:ext cx="2957430" cy="196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upercell schematic in northern hemisphere">
            <a:extLst>
              <a:ext uri="{FF2B5EF4-FFF2-40B4-BE49-F238E27FC236}">
                <a16:creationId xmlns:a16="http://schemas.microsoft.com/office/drawing/2014/main" id="{6E4E79F2-C743-F746-B487-71A2D9DF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60" y="1624582"/>
            <a:ext cx="2316240" cy="31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9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39737" y="608330"/>
            <a:ext cx="8229600" cy="1060450"/>
          </a:xfrm>
        </p:spPr>
        <p:txBody>
          <a:bodyPr/>
          <a:lstStyle/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a typeface="+mn-ea"/>
                <a:cs typeface="+mn-cs"/>
              </a:rPr>
              <a:t>Supercell Tornado Development (about ½ of all tornados)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a typeface="+mn-ea"/>
                <a:cs typeface="+mn-cs"/>
              </a:rPr>
              <a:t>3. Tornado development - </a:t>
            </a:r>
            <a:r>
              <a:rPr lang="en-US" altLang="en-US" dirty="0" err="1">
                <a:ea typeface="+mn-ea"/>
                <a:cs typeface="+mn-cs"/>
              </a:rPr>
              <a:t>tornadogenesis</a:t>
            </a:r>
            <a:endParaRPr lang="en-US" altLang="en-US" dirty="0">
              <a:ea typeface="+mn-ea"/>
              <a:cs typeface="+mn-cs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BB40D-85C0-1743-AF1A-D2103764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59436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C4B145-8BD2-9143-A137-431CD885B6AF}"/>
              </a:ext>
            </a:extLst>
          </p:cNvPr>
          <p:cNvSpPr txBox="1"/>
          <p:nvPr/>
        </p:nvSpPr>
        <p:spPr>
          <a:xfrm>
            <a:off x="248055" y="5410200"/>
            <a:ext cx="787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low pressure at ground underneath the mesocyclone is low enough,</a:t>
            </a:r>
          </a:p>
          <a:p>
            <a:r>
              <a:rPr lang="en-US" dirty="0"/>
              <a:t>the rotation can reach the ground, friction causes the radius of the vortex</a:t>
            </a:r>
            <a:br>
              <a:rPr lang="en-US" dirty="0"/>
            </a:br>
            <a:r>
              <a:rPr lang="en-US" dirty="0"/>
              <a:t>to narrow -&gt; rapidly intensifying the wind speeds (vorticity is still conserved)</a:t>
            </a:r>
            <a:br>
              <a:rPr lang="en-US" dirty="0"/>
            </a:br>
            <a:r>
              <a:rPr lang="en-US" dirty="0"/>
              <a:t>-&gt; tornado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D1B36-96C0-C64F-8BCB-73A764E4759B}"/>
              </a:ext>
            </a:extLst>
          </p:cNvPr>
          <p:cNvSpPr txBox="1"/>
          <p:nvPr/>
        </p:nvSpPr>
        <p:spPr>
          <a:xfrm>
            <a:off x="6324600" y="1689735"/>
            <a:ext cx="2257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Pipe Effect</a:t>
            </a:r>
          </a:p>
          <a:p>
            <a:r>
              <a:rPr lang="en-US" dirty="0"/>
              <a:t>(late 1970’s)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5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39737" y="608330"/>
            <a:ext cx="8229600" cy="1060450"/>
          </a:xfrm>
        </p:spPr>
        <p:txBody>
          <a:bodyPr/>
          <a:lstStyle/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a typeface="+mn-ea"/>
                <a:cs typeface="+mn-cs"/>
              </a:rPr>
              <a:t>Supercell Tornado Development (about ½ of all tornados)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a typeface="+mn-ea"/>
                <a:cs typeface="+mn-cs"/>
              </a:rPr>
              <a:t>3. Tornado development - </a:t>
            </a:r>
            <a:r>
              <a:rPr lang="en-US" altLang="en-US" dirty="0" err="1">
                <a:ea typeface="+mn-ea"/>
                <a:cs typeface="+mn-cs"/>
              </a:rPr>
              <a:t>tornadogenesis</a:t>
            </a:r>
            <a:endParaRPr lang="en-US" altLang="en-US" dirty="0">
              <a:ea typeface="+mn-ea"/>
              <a:cs typeface="+mn-cs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4B145-8BD2-9143-A137-431CD885B6AF}"/>
              </a:ext>
            </a:extLst>
          </p:cNvPr>
          <p:cNvSpPr txBox="1"/>
          <p:nvPr/>
        </p:nvSpPr>
        <p:spPr>
          <a:xfrm>
            <a:off x="248055" y="4379505"/>
            <a:ext cx="832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tornados where observed that have insufficient rotation to generate the</a:t>
            </a:r>
            <a:br>
              <a:rPr lang="en-US" dirty="0"/>
            </a:br>
            <a:r>
              <a:rPr lang="en-US" dirty="0"/>
              <a:t>very low pressure at the surface required by the Dynamic Pipe Effect.</a:t>
            </a:r>
          </a:p>
          <a:p>
            <a:r>
              <a:rPr lang="en-US" dirty="0"/>
              <a:t>Second mechanism: Additional vorticity generation through down/updrafts along</a:t>
            </a:r>
            <a:br>
              <a:rPr lang="en-US" dirty="0"/>
            </a:br>
            <a:r>
              <a:rPr lang="en-US" dirty="0"/>
              <a:t>the gust front; adds to mesocyclone vorticity.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D1B36-96C0-C64F-8BCB-73A764E4759B}"/>
              </a:ext>
            </a:extLst>
          </p:cNvPr>
          <p:cNvSpPr txBox="1"/>
          <p:nvPr/>
        </p:nvSpPr>
        <p:spPr>
          <a:xfrm>
            <a:off x="6324600" y="1689735"/>
            <a:ext cx="1873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Bottom-up effect</a:t>
            </a:r>
          </a:p>
          <a:p>
            <a:r>
              <a:rPr lang="en-US" dirty="0"/>
              <a:t>(1980’s)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2DB8E-853D-7F4D-ADD6-4CD20C0A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5" y="1447800"/>
            <a:ext cx="5956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4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BFB5D0C0-1329-BA43-93D4-82D7B5BAC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10870"/>
            <a:ext cx="2673677" cy="414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Aguado_Figure_11_29">
            <a:extLst>
              <a:ext uri="{FF2B5EF4-FFF2-40B4-BE49-F238E27FC236}">
                <a16:creationId xmlns:a16="http://schemas.microsoft.com/office/drawing/2014/main" id="{B330A8B1-A854-1943-9BB0-70DA74C74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86870"/>
            <a:ext cx="6553200" cy="312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BF07EE7C-DD5F-D541-8112-70DAF4A1A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4457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sp>
        <p:nvSpPr>
          <p:cNvPr id="30723" name="TextBox 5"/>
          <p:cNvSpPr txBox="1">
            <a:spLocks noChangeArrowheads="1"/>
          </p:cNvSpPr>
          <p:nvPr/>
        </p:nvSpPr>
        <p:spPr bwMode="auto">
          <a:xfrm>
            <a:off x="381000" y="1150938"/>
            <a:ext cx="8610600" cy="401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42900" indent="-342900" eaLnBrk="1" hangingPunct="1">
              <a:defRPr/>
            </a:pPr>
            <a:r>
              <a:rPr lang="en-US" altLang="en-US" sz="2600" b="1" dirty="0">
                <a:latin typeface="+mn-lt"/>
                <a:cs typeface="+mn-cs"/>
              </a:rPr>
              <a:t>Tornadoes</a:t>
            </a:r>
            <a:r>
              <a:rPr lang="en-US" altLang="en-US" sz="2600" dirty="0">
                <a:latin typeface="+mn-lt"/>
                <a:cs typeface="+mn-cs"/>
              </a:rPr>
              <a:t> are zones of extremely rapid, rotating winds beneath the base of cumulonimbus clouds.</a:t>
            </a:r>
          </a:p>
          <a:p>
            <a:pPr marL="342900" indent="-342900" eaLnBrk="1" hangingPunct="1">
              <a:defRPr/>
            </a:pPr>
            <a:r>
              <a:rPr lang="en-US" altLang="en-US" sz="2600" dirty="0">
                <a:latin typeface="+mn-lt"/>
                <a:cs typeface="+mn-cs"/>
              </a:rPr>
              <a:t>Tornadoes occur in a wide variety of shapes and sizes.</a:t>
            </a:r>
          </a:p>
          <a:p>
            <a:pPr marL="342900" indent="-342900" eaLnBrk="1" hangingPunct="1">
              <a:defRPr/>
            </a:pPr>
            <a:r>
              <a:rPr lang="en-US" altLang="en-US" sz="2600" dirty="0">
                <a:latin typeface="+mn-lt"/>
                <a:cs typeface="+mn-cs"/>
              </a:rPr>
              <a:t>They usually only last a few minutes and </a:t>
            </a:r>
            <a:r>
              <a:rPr lang="en-US" altLang="en-US" sz="2600" b="1" dirty="0">
                <a:latin typeface="+mn-lt"/>
                <a:cs typeface="+mn-cs"/>
              </a:rPr>
              <a:t>travel northeast</a:t>
            </a:r>
            <a:r>
              <a:rPr lang="en-US" altLang="en-US" sz="2600" dirty="0">
                <a:latin typeface="+mn-lt"/>
                <a:cs typeface="+mn-cs"/>
              </a:rPr>
              <a:t> at comparable speeds of a car.</a:t>
            </a:r>
          </a:p>
          <a:p>
            <a:pPr marL="342900" indent="-342900" eaLnBrk="1" hangingPunct="1">
              <a:defRPr/>
            </a:pPr>
            <a:r>
              <a:rPr lang="en-US" altLang="en-US" sz="2600" dirty="0">
                <a:latin typeface="+mn-lt"/>
                <a:cs typeface="+mn-cs"/>
              </a:rPr>
              <a:t>The weakest tornadoes have wind speeds as slow as 105km/</a:t>
            </a:r>
            <a:r>
              <a:rPr lang="en-US" altLang="en-US" sz="2600" dirty="0" err="1">
                <a:latin typeface="+mn-lt"/>
                <a:cs typeface="+mn-cs"/>
              </a:rPr>
              <a:t>hr</a:t>
            </a:r>
            <a:r>
              <a:rPr lang="en-US" altLang="en-US" sz="2600" dirty="0">
                <a:latin typeface="+mn-lt"/>
                <a:cs typeface="+mn-cs"/>
              </a:rPr>
              <a:t> (65mph). </a:t>
            </a:r>
          </a:p>
          <a:p>
            <a:pPr marL="342900" indent="-342900" eaLnBrk="1" hangingPunct="1">
              <a:defRPr/>
            </a:pPr>
            <a:r>
              <a:rPr lang="en-US" altLang="en-US" sz="2600" dirty="0">
                <a:latin typeface="+mn-lt"/>
                <a:cs typeface="+mn-cs"/>
              </a:rPr>
              <a:t>The strongest tornadoes have wind speeds as fast as 450km/</a:t>
            </a:r>
            <a:r>
              <a:rPr lang="en-US" altLang="en-US" sz="2600" dirty="0" err="1">
                <a:latin typeface="+mn-lt"/>
                <a:cs typeface="+mn-cs"/>
              </a:rPr>
              <a:t>hr</a:t>
            </a:r>
            <a:r>
              <a:rPr lang="en-US" altLang="en-US" sz="2600" dirty="0">
                <a:latin typeface="+mn-lt"/>
                <a:cs typeface="+mn-cs"/>
              </a:rPr>
              <a:t> (280mph).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609012" cy="2432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Non-supercell tornados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Tornadoes also develop in frontal boundaries, squall lines, MCCs, and tropical cyclones. 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The process leading to their (and supercell tornado) formation is not well understood.</a:t>
            </a:r>
          </a:p>
          <a:p>
            <a:pPr marL="0" indent="0" eaLnBrk="1" hangingPunct="1">
              <a:buNone/>
              <a:defRPr/>
            </a:pPr>
            <a:endParaRPr lang="en-US" altLang="en-US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229600" cy="11366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Tornado Formation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 err="1">
                <a:ea typeface="+mn-ea"/>
                <a:cs typeface="+mn-cs"/>
              </a:rPr>
              <a:t>Nonsupercell</a:t>
            </a:r>
            <a:r>
              <a:rPr lang="en-US" altLang="en-US" dirty="0">
                <a:ea typeface="+mn-ea"/>
                <a:cs typeface="+mn-cs"/>
              </a:rPr>
              <a:t> Tornado Development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34" y="2244003"/>
            <a:ext cx="4167909" cy="417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95400"/>
            <a:ext cx="2378075" cy="527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EE6A8-244F-D449-8067-4A9CA97E7725}"/>
              </a:ext>
            </a:extLst>
          </p:cNvPr>
          <p:cNvSpPr txBox="1"/>
          <p:nvPr/>
        </p:nvSpPr>
        <p:spPr>
          <a:xfrm>
            <a:off x="228600" y="6420571"/>
            <a:ext cx="832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 from separate storm downdrafts convergence. Usually weaker tornados.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229600" cy="908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Tornado Formation</a:t>
            </a:r>
          </a:p>
          <a:p>
            <a:pPr marL="739775" lvl="1" indent="-282575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Tornadoes around the globe.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4713"/>
            <a:ext cx="8382000" cy="433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36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609012" cy="679450"/>
          </a:xfrm>
        </p:spPr>
        <p:txBody>
          <a:bodyPr/>
          <a:lstStyle/>
          <a:p>
            <a:pPr eaLnBrk="1" hangingPunct="1"/>
            <a:r>
              <a:rPr lang="en-US" altLang="en-US" dirty="0"/>
              <a:t>The Location and Timing of Tornadoes, tornado alley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1727200"/>
            <a:ext cx="7693025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229600" cy="1593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The Location and Timing of Tornadoes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Most tornadoes occur in the springtime, when the contrast between warm and cold air in the atmosphere is the greatest.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419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2497137"/>
            <a:ext cx="3648075" cy="405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16386" name="Picture 2" descr="https://www.weather.gov/images/ilx/Preparedness/During%20TOR.png">
            <a:extLst>
              <a:ext uri="{FF2B5EF4-FFF2-40B4-BE49-F238E27FC236}">
                <a16:creationId xmlns:a16="http://schemas.microsoft.com/office/drawing/2014/main" id="{D76575BC-AC49-DB49-B3CA-10257D2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02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229600" cy="1441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Tornado Damage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Tornadoes are classified by the magnitude of damage they cause using the (enhanced) Fujita scale.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 Hazards and Forecasting</a:t>
            </a:r>
          </a:p>
        </p:txBody>
      </p:sp>
      <p:pic>
        <p:nvPicPr>
          <p:cNvPr id="4403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978150"/>
            <a:ext cx="840105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381000" y="1150938"/>
            <a:ext cx="8686800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9775" indent="-28257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/>
              <a:t>Trends in U.S. Tornado Occurrence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As population centers have expanded into formerly rural areas, there is a greater probability that a tornado would hit a structure or be observed.</a:t>
            </a:r>
          </a:p>
          <a:p>
            <a:pPr eaLnBrk="1" hangingPunct="1"/>
            <a:endParaRPr lang="en-US" altLang="en-US" sz="3200" dirty="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 Hazards and Forecasting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770187"/>
            <a:ext cx="5991225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609012" cy="1365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Fatalities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Fortunately, most tornadoes kill no one. Some, unfortunately, are deadly.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 Hazards and Forecasting</a:t>
            </a:r>
          </a:p>
        </p:txBody>
      </p:sp>
      <p:pic>
        <p:nvPicPr>
          <p:cNvPr id="4710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2501900"/>
            <a:ext cx="6918325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609012" cy="1746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Tornado Outbreaks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Tornado outbreaks</a:t>
            </a:r>
            <a:r>
              <a:rPr lang="en-US" altLang="en-US" dirty="0">
                <a:ea typeface="+mn-ea"/>
                <a:cs typeface="+mn-cs"/>
              </a:rPr>
              <a:t> 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Tornado outbreaks 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describe an event in which a single weather system produces at least six tornadoes.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altLang="en-US" sz="2400" dirty="0"/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 Hazards and Forecasting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229600" cy="984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Fatalities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Tornado fatalities by state.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 Hazards and Forecasting</a:t>
            </a:r>
          </a:p>
        </p:txBody>
      </p:sp>
      <p:pic>
        <p:nvPicPr>
          <p:cNvPr id="4813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2165350"/>
            <a:ext cx="671195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17410" name="Picture 2" descr="http://www.dnr.sc.gov/climate/sco/ClimateData/Top25_2017.png">
            <a:extLst>
              <a:ext uri="{FF2B5EF4-FFF2-40B4-BE49-F238E27FC236}">
                <a16:creationId xmlns:a16="http://schemas.microsoft.com/office/drawing/2014/main" id="{FFE54AF0-7241-9245-9D83-6B2551A9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93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18434" name="Picture 2" descr="http://www.dnr.sc.gov/climate/sco/ClimateData/intnsty_2017.png">
            <a:extLst>
              <a:ext uri="{FF2B5EF4-FFF2-40B4-BE49-F238E27FC236}">
                <a16:creationId xmlns:a16="http://schemas.microsoft.com/office/drawing/2014/main" id="{5E2F0788-B872-BA45-88C1-C621CDCF7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91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19458" name="Picture 2" descr="http://www.dnr.sc.gov/climate/sco/ClimateData/ef234_2017.png">
            <a:extLst>
              <a:ext uri="{FF2B5EF4-FFF2-40B4-BE49-F238E27FC236}">
                <a16:creationId xmlns:a16="http://schemas.microsoft.com/office/drawing/2014/main" id="{FB9A3D00-97DA-D94E-8BF7-3F998EE8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82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22532" name="Picture 4" descr="http://www.dnr.sc.gov/climate/sco/ClimateData/intnsty_time_2017.png">
            <a:extLst>
              <a:ext uri="{FF2B5EF4-FFF2-40B4-BE49-F238E27FC236}">
                <a16:creationId xmlns:a16="http://schemas.microsoft.com/office/drawing/2014/main" id="{D6219E8A-99EA-C346-A465-F77D56034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42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20482" name="Picture 2" descr="http://www.dnr.sc.gov/climate/sco/ClimateData/sc_cnty_2017.png">
            <a:extLst>
              <a:ext uri="{FF2B5EF4-FFF2-40B4-BE49-F238E27FC236}">
                <a16:creationId xmlns:a16="http://schemas.microsoft.com/office/drawing/2014/main" id="{D13CAED4-055F-4C40-87C4-CD8FC6F0E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78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3956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0432FF"/>
                </a:solidFill>
              </a:rPr>
              <a:t>Lightning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solidFill>
                  <a:srgbClr val="0432FF"/>
                </a:solidFill>
                <a:ea typeface="+mn-ea"/>
                <a:cs typeface="+mn-cs"/>
              </a:rPr>
              <a:t>Electric charge separation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solidFill>
                  <a:srgbClr val="0432FF"/>
                </a:solidFill>
                <a:ea typeface="+mn-ea"/>
                <a:cs typeface="+mn-cs"/>
              </a:rPr>
              <a:t>Stroke development, types</a:t>
            </a:r>
          </a:p>
          <a:p>
            <a:pPr marL="347472" indent="-347472" eaLnBrk="1" hangingPunct="1">
              <a:lnSpc>
                <a:spcPct val="90000"/>
              </a:lnSpc>
              <a:spcBef>
                <a:spcPts val="1224"/>
              </a:spcBef>
              <a:defRPr/>
            </a:pPr>
            <a:r>
              <a:rPr lang="en-US" altLang="en-US" dirty="0">
                <a:solidFill>
                  <a:srgbClr val="0432FF"/>
                </a:solidFill>
              </a:rPr>
              <a:t>Thunderstorms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0432FF"/>
                </a:solidFill>
              </a:rPr>
              <a:t>Air mass and severe t-storms</a:t>
            </a:r>
          </a:p>
          <a:p>
            <a:pPr marL="347472" indent="-347472" eaLnBrk="1" hangingPunct="1">
              <a:lnSpc>
                <a:spcPct val="90000"/>
              </a:lnSpc>
              <a:spcBef>
                <a:spcPts val="1224"/>
              </a:spcBef>
              <a:defRPr/>
            </a:pPr>
            <a:r>
              <a:rPr lang="en-US" altLang="en-US" dirty="0">
                <a:solidFill>
                  <a:srgbClr val="00B050"/>
                </a:solidFill>
              </a:rPr>
              <a:t>Tornados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00B050"/>
                </a:solidFill>
              </a:rPr>
              <a:t>Fujita scale, geographic distribution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00B050"/>
                </a:solidFill>
              </a:rPr>
              <a:t>Supercell storms, tornado genesis</a:t>
            </a:r>
          </a:p>
          <a:p>
            <a:pPr marL="340614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endParaRPr lang="en-US" altLang="en-U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  <a:endParaRPr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07A4D-DA08-2643-A314-F97659006611}"/>
              </a:ext>
            </a:extLst>
          </p:cNvPr>
          <p:cNvSpPr txBox="1"/>
          <p:nvPr/>
        </p:nvSpPr>
        <p:spPr>
          <a:xfrm>
            <a:off x="990600" y="5410200"/>
            <a:ext cx="236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Last Thursday, </a:t>
            </a:r>
            <a:r>
              <a:rPr lang="en-US" dirty="0">
                <a:solidFill>
                  <a:srgbClr val="00B050"/>
                </a:solidFill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763698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21506" name="Picture 2" descr="http://www.dnr.sc.gov/climate/sco/ClimateData/Tornado2017.png">
            <a:extLst>
              <a:ext uri="{FF2B5EF4-FFF2-40B4-BE49-F238E27FC236}">
                <a16:creationId xmlns:a16="http://schemas.microsoft.com/office/drawing/2014/main" id="{7EC5A9F1-A21D-F845-B692-822CF611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0"/>
            <a:ext cx="8875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65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 dirty="0"/>
              <a:t>Tornado</a:t>
            </a:r>
            <a:r>
              <a:rPr lang="en-US" altLang="en-US" dirty="0"/>
              <a:t> Hazards and Forecasting</a:t>
            </a:r>
            <a:endParaRPr altLang="en-US" dirty="0"/>
          </a:p>
        </p:txBody>
      </p:sp>
      <p:pic>
        <p:nvPicPr>
          <p:cNvPr id="14338" name="Picture 2" descr="https://pbs.twimg.com/media/Daunuf0W0AAXzu4.jpg:large">
            <a:extLst>
              <a:ext uri="{FF2B5EF4-FFF2-40B4-BE49-F238E27FC236}">
                <a16:creationId xmlns:a16="http://schemas.microsoft.com/office/drawing/2014/main" id="{228A42AB-F06A-F945-A094-095AE23A6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14896"/>
            <a:ext cx="7488238" cy="620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16386" name="Picture 2" descr="https://www.weather.gov/images/ilx/Preparedness/During%20TOR.png">
            <a:extLst>
              <a:ext uri="{FF2B5EF4-FFF2-40B4-BE49-F238E27FC236}">
                <a16:creationId xmlns:a16="http://schemas.microsoft.com/office/drawing/2014/main" id="{D76575BC-AC49-DB49-B3CA-10257D2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66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 dirty="0"/>
              <a:t>Tornado</a:t>
            </a:r>
            <a:r>
              <a:rPr lang="en-US" altLang="en-US" dirty="0"/>
              <a:t> Hazards and Forecasting</a:t>
            </a:r>
            <a:endParaRPr altLang="en-US" dirty="0"/>
          </a:p>
        </p:txBody>
      </p:sp>
      <p:pic>
        <p:nvPicPr>
          <p:cNvPr id="15362" name="Picture 2" descr="Related image">
            <a:extLst>
              <a:ext uri="{FF2B5EF4-FFF2-40B4-BE49-F238E27FC236}">
                <a16:creationId xmlns:a16="http://schemas.microsoft.com/office/drawing/2014/main" id="{AE0DEA71-7CBC-C945-AEB8-58CBEC937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6705600" cy="39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D5F74-B7A4-AA41-8E84-F9938361CAA0}"/>
              </a:ext>
            </a:extLst>
          </p:cNvPr>
          <p:cNvSpPr txBox="1"/>
          <p:nvPr/>
        </p:nvSpPr>
        <p:spPr>
          <a:xfrm>
            <a:off x="7086600" y="990600"/>
            <a:ext cx="21467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Warning lead</a:t>
            </a:r>
            <a:br>
              <a:rPr lang="en-US" dirty="0"/>
            </a:br>
            <a:r>
              <a:rPr lang="en-US" dirty="0"/>
              <a:t>times today</a:t>
            </a:r>
            <a:br>
              <a:rPr lang="en-US" dirty="0"/>
            </a:br>
            <a:r>
              <a:rPr lang="en-US" dirty="0"/>
              <a:t>~15 min</a:t>
            </a:r>
          </a:p>
          <a:p>
            <a:endParaRPr lang="en-US" dirty="0"/>
          </a:p>
          <a:p>
            <a:r>
              <a:rPr lang="en-US" dirty="0"/>
              <a:t>BUT: People need</a:t>
            </a:r>
            <a:br>
              <a:rPr lang="en-US" dirty="0"/>
            </a:br>
            <a:r>
              <a:rPr lang="en-US" dirty="0"/>
              <a:t>to hear it - a major</a:t>
            </a:r>
            <a:br>
              <a:rPr lang="en-US" dirty="0"/>
            </a:br>
            <a:r>
              <a:rPr lang="en-US" dirty="0"/>
              <a:t>problem and cause</a:t>
            </a:r>
            <a:br>
              <a:rPr lang="en-US" dirty="0"/>
            </a:br>
            <a:r>
              <a:rPr lang="en-US" dirty="0"/>
              <a:t>for many fatalities</a:t>
            </a:r>
          </a:p>
          <a:p>
            <a:endParaRPr lang="en-US" dirty="0"/>
          </a:p>
          <a:p>
            <a:r>
              <a:rPr lang="en-US" dirty="0"/>
              <a:t>Cell phones,</a:t>
            </a:r>
            <a:br>
              <a:rPr lang="en-US" dirty="0"/>
            </a:br>
            <a:r>
              <a:rPr lang="en-US" dirty="0"/>
              <a:t>weather radio</a:t>
            </a:r>
          </a:p>
        </p:txBody>
      </p:sp>
      <p:pic>
        <p:nvPicPr>
          <p:cNvPr id="15364" name="Picture 4" descr="Image result for tornado warning false alarm rate">
            <a:extLst>
              <a:ext uri="{FF2B5EF4-FFF2-40B4-BE49-F238E27FC236}">
                <a16:creationId xmlns:a16="http://schemas.microsoft.com/office/drawing/2014/main" id="{97236BC0-3A87-1D40-AC8B-388499C53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685620"/>
            <a:ext cx="5118100" cy="214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8DA8DE-EBC8-4A4F-958B-4FF072D566B5}"/>
              </a:ext>
            </a:extLst>
          </p:cNvPr>
          <p:cNvSpPr txBox="1"/>
          <p:nvPr/>
        </p:nvSpPr>
        <p:spPr>
          <a:xfrm>
            <a:off x="5867400" y="4685620"/>
            <a:ext cx="30059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Blue: rate of how many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dirty="0">
                <a:solidFill>
                  <a:srgbClr val="0432FF"/>
                </a:solidFill>
              </a:rPr>
              <a:t>tornados happened 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dirty="0">
                <a:solidFill>
                  <a:srgbClr val="0432FF"/>
                </a:solidFill>
              </a:rPr>
              <a:t>when a warning was issued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Red: false alarm rate (high)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38DB3-CC11-C447-B991-A02B1F386A8A}"/>
              </a:ext>
            </a:extLst>
          </p:cNvPr>
          <p:cNvSpPr txBox="1"/>
          <p:nvPr/>
        </p:nvSpPr>
        <p:spPr>
          <a:xfrm>
            <a:off x="5867400" y="636877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a lot of work to do!</a:t>
            </a:r>
          </a:p>
        </p:txBody>
      </p:sp>
    </p:spTree>
    <p:extLst>
      <p:ext uri="{BB962C8B-B14F-4D97-AF65-F5344CB8AC3E}">
        <p14:creationId xmlns:p14="http://schemas.microsoft.com/office/powerpoint/2010/main" val="18406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229600" cy="1746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Tornado Damage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Most tornadoes rotate around a single core, some of the most violent ones have several small zones of intense rotations called </a:t>
            </a:r>
            <a:r>
              <a:rPr lang="en-US" altLang="en-US" b="1" dirty="0">
                <a:ea typeface="+mn-ea"/>
                <a:cs typeface="+mn-cs"/>
              </a:rPr>
              <a:t>suction vortices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 Hazards and Forecasting</a:t>
            </a:r>
          </a:p>
        </p:txBody>
      </p:sp>
      <p:pic>
        <p:nvPicPr>
          <p:cNvPr id="4301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3060700"/>
            <a:ext cx="8493125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600200"/>
            <a:ext cx="619125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 Hazards and Forecasting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229600" cy="679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Tornado Forecasting: Convective Outlooks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Waterspouts</a:t>
            </a: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381000" y="1150938"/>
            <a:ext cx="8762999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42900" lvl="1" indent="-342900" eaLnBrk="1" hangingPunct="1">
              <a:buFont typeface="Arial" charset="0"/>
              <a:buChar char="•"/>
              <a:defRPr/>
            </a:pPr>
            <a:r>
              <a:rPr lang="en-US" altLang="en-US" sz="2600" b="1" dirty="0">
                <a:latin typeface="+mn-lt"/>
                <a:cs typeface="+mn-cs"/>
              </a:rPr>
              <a:t>Waterspouts</a:t>
            </a:r>
            <a:r>
              <a:rPr lang="en-US" altLang="en-US" sz="2600" dirty="0">
                <a:latin typeface="+mn-lt"/>
                <a:cs typeface="+mn-cs"/>
              </a:rPr>
              <a:t> are tornadoes that occur over warm-water bodies, instead of over land.</a:t>
            </a:r>
          </a:p>
        </p:txBody>
      </p:sp>
      <p:pic>
        <p:nvPicPr>
          <p:cNvPr id="522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057400"/>
            <a:ext cx="7613650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9525" y="7938"/>
            <a:ext cx="9144000" cy="584775"/>
          </a:xfrm>
        </p:spPr>
        <p:txBody>
          <a:bodyPr/>
          <a:lstStyle/>
          <a:p>
            <a:pPr eaLnBrk="1" hangingPunct="1"/>
            <a:r>
              <a:rPr lang="en-US" altLang="en-US" dirty="0"/>
              <a:t>Attendance Quiz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0178E-735D-A847-8B5B-C4D7D3F7BA24}"/>
              </a:ext>
            </a:extLst>
          </p:cNvPr>
          <p:cNvSpPr txBox="1"/>
          <p:nvPr/>
        </p:nvSpPr>
        <p:spPr>
          <a:xfrm>
            <a:off x="1043510" y="2852920"/>
            <a:ext cx="6314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Please go to Canvas and do the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attendance quiz</a:t>
            </a:r>
            <a:r>
              <a:rPr lang="en-US" dirty="0">
                <a:latin typeface="+mn-lt"/>
              </a:rPr>
              <a:t>!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Needs to be completed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between 9 am and 5 pm on April 21</a:t>
            </a:r>
            <a:r>
              <a:rPr lang="en-US" dirty="0">
                <a:latin typeface="+mn-lt"/>
              </a:rPr>
              <a:t>.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Usual 3 min time limit.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Password: tornado</a:t>
            </a:r>
          </a:p>
        </p:txBody>
      </p:sp>
    </p:spTree>
    <p:extLst>
      <p:ext uri="{BB962C8B-B14F-4D97-AF65-F5344CB8AC3E}">
        <p14:creationId xmlns:p14="http://schemas.microsoft.com/office/powerpoint/2010/main" val="366317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591550" cy="3956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Lightning (the principles)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Electric charge separation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Stroke development, types</a:t>
            </a:r>
          </a:p>
          <a:p>
            <a:pPr marL="347472" indent="-347472" eaLnBrk="1" hangingPunct="1">
              <a:lnSpc>
                <a:spcPct val="90000"/>
              </a:lnSpc>
              <a:spcBef>
                <a:spcPts val="1224"/>
              </a:spcBef>
              <a:defRPr/>
            </a:pPr>
            <a:r>
              <a:rPr lang="en-US" altLang="en-US" dirty="0"/>
              <a:t>Thunderstorms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/>
              <a:t>Air mass and severe t-storms, multicell, squall lines – pushed by cold fronts in self-sustained way</a:t>
            </a:r>
          </a:p>
          <a:p>
            <a:pPr marL="347472" indent="-347472" eaLnBrk="1" hangingPunct="1">
              <a:lnSpc>
                <a:spcPct val="90000"/>
              </a:lnSpc>
              <a:spcBef>
                <a:spcPts val="1224"/>
              </a:spcBef>
              <a:defRPr/>
            </a:pPr>
            <a:r>
              <a:rPr lang="en-US" altLang="en-US" dirty="0"/>
              <a:t>Tornados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/>
              <a:t>Fujita scale, geographic distribution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/>
              <a:t>Supercell storms, tornado genesis – uplift of roll cloud, vorticity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/>
              <a:t>Tornados move in most cases towards the NE.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/>
              <a:t>If your LAST RESORT is to drive – right angle to storm track.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FF0000"/>
                </a:solidFill>
              </a:rPr>
              <a:t>Tornado safety!!!! Take warnings seriously and act!!!</a:t>
            </a:r>
          </a:p>
          <a:p>
            <a:pPr marL="340614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endParaRPr lang="en-US" altLang="en-U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Summary and Outcomes</a:t>
            </a:r>
            <a:endParaRPr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8251B-7A55-AB42-B302-C76E853A8FB8}"/>
              </a:ext>
            </a:extLst>
          </p:cNvPr>
          <p:cNvSpPr txBox="1"/>
          <p:nvPr/>
        </p:nvSpPr>
        <p:spPr>
          <a:xfrm>
            <a:off x="388701" y="632460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Thursday: hurricanes</a:t>
            </a:r>
          </a:p>
        </p:txBody>
      </p:sp>
    </p:spTree>
    <p:extLst>
      <p:ext uri="{BB962C8B-B14F-4D97-AF65-F5344CB8AC3E}">
        <p14:creationId xmlns:p14="http://schemas.microsoft.com/office/powerpoint/2010/main" val="210629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609012" cy="2965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Multicell</a:t>
            </a:r>
            <a:r>
              <a:rPr lang="en-US" altLang="en-US" dirty="0"/>
              <a:t> and </a:t>
            </a:r>
            <a:r>
              <a:rPr lang="en-US" altLang="en-US" dirty="0" err="1"/>
              <a:t>Supercell</a:t>
            </a:r>
            <a:r>
              <a:rPr lang="en-US" altLang="en-US" dirty="0"/>
              <a:t> Storms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 err="1">
                <a:ea typeface="+mn-ea"/>
                <a:cs typeface="+mn-cs"/>
              </a:rPr>
              <a:t>Supercells</a:t>
            </a:r>
            <a:r>
              <a:rPr lang="en-US" altLang="en-US" dirty="0">
                <a:ea typeface="+mn-ea"/>
                <a:cs typeface="+mn-cs"/>
              </a:rPr>
              <a:t> are more severe and intensely powerful storms that contain </a:t>
            </a:r>
            <a:r>
              <a:rPr lang="en-US" altLang="en-US" b="1" dirty="0">
                <a:ea typeface="+mn-ea"/>
                <a:cs typeface="+mn-cs"/>
              </a:rPr>
              <a:t>a single updraft zone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Severe thunderstorms </a:t>
            </a:r>
            <a:r>
              <a:rPr lang="en-US" altLang="en-US" dirty="0">
                <a:ea typeface="+mn-ea"/>
                <a:cs typeface="+mn-cs"/>
              </a:rPr>
              <a:t>have wind speeds that exceed 93km/</a:t>
            </a:r>
            <a:r>
              <a:rPr lang="en-US" altLang="en-US" dirty="0" err="1">
                <a:ea typeface="+mn-ea"/>
                <a:cs typeface="+mn-cs"/>
              </a:rPr>
              <a:t>hr</a:t>
            </a:r>
            <a:r>
              <a:rPr lang="en-US" altLang="en-US" dirty="0">
                <a:ea typeface="+mn-ea"/>
                <a:cs typeface="+mn-cs"/>
              </a:rPr>
              <a:t> (58mph), hailstones larger than 2.4cm (1in) in diameter, or spawn tornadoes.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Wind shear, high water vapor, uplift, and instability are critical conditions for severe storm development.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F79ED-3C63-734A-91EB-F999E795082B}"/>
              </a:ext>
            </a:extLst>
          </p:cNvPr>
          <p:cNvSpPr txBox="1"/>
          <p:nvPr/>
        </p:nvSpPr>
        <p:spPr>
          <a:xfrm>
            <a:off x="762000" y="5410200"/>
            <a:ext cx="5622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single, extremely powerful single cell thunderstorm.</a:t>
            </a:r>
          </a:p>
          <a:p>
            <a:r>
              <a:rPr lang="en-US" dirty="0">
                <a:solidFill>
                  <a:srgbClr val="FF0000"/>
                </a:solidFill>
              </a:rPr>
              <a:t>Complex array of up and downdraft relationship.</a:t>
            </a:r>
          </a:p>
          <a:p>
            <a:r>
              <a:rPr lang="en-US" dirty="0">
                <a:solidFill>
                  <a:srgbClr val="FF0000"/>
                </a:solidFill>
              </a:rPr>
              <a:t>Potential for tornados, supercell features are a “hook”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66BE2B9-4894-EF48-81D0-B555E6702E3D}"/>
              </a:ext>
            </a:extLst>
          </p:cNvPr>
          <p:cNvGrpSpPr/>
          <p:nvPr/>
        </p:nvGrpSpPr>
        <p:grpSpPr>
          <a:xfrm>
            <a:off x="1676400" y="-2362200"/>
            <a:ext cx="6019800" cy="8001000"/>
            <a:chOff x="2133600" y="1295400"/>
            <a:chExt cx="3276600" cy="4627562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ECCD766E-6DE5-214D-A59B-9B7BBAB7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447800"/>
              <a:ext cx="2889250" cy="4475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4CB5F2-E972-FC4D-BDFB-62A5D17619C0}"/>
                </a:ext>
              </a:extLst>
            </p:cNvPr>
            <p:cNvSpPr/>
            <p:nvPr/>
          </p:nvSpPr>
          <p:spPr bwMode="auto">
            <a:xfrm>
              <a:off x="2133600" y="1295400"/>
              <a:ext cx="3276600" cy="2514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40B23-CCC0-2545-82CE-C7D1BD3B2D33}"/>
              </a:ext>
            </a:extLst>
          </p:cNvPr>
          <p:cNvSpPr txBox="1"/>
          <p:nvPr/>
        </p:nvSpPr>
        <p:spPr>
          <a:xfrm>
            <a:off x="685800" y="6172200"/>
            <a:ext cx="388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“Hook echo”: tornado possible/likely.</a:t>
            </a:r>
          </a:p>
        </p:txBody>
      </p:sp>
    </p:spTree>
    <p:extLst>
      <p:ext uri="{BB962C8B-B14F-4D97-AF65-F5344CB8AC3E}">
        <p14:creationId xmlns:p14="http://schemas.microsoft.com/office/powerpoint/2010/main" val="363330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229600" cy="60325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Multicell</a:t>
            </a:r>
            <a:r>
              <a:rPr lang="en-US" altLang="en-US" dirty="0"/>
              <a:t> and </a:t>
            </a:r>
            <a:r>
              <a:rPr lang="en-US" altLang="en-US" dirty="0" err="1"/>
              <a:t>Supercell</a:t>
            </a:r>
            <a:r>
              <a:rPr lang="en-US" altLang="en-US" dirty="0"/>
              <a:t> Storms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2867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19200"/>
            <a:ext cx="3657600" cy="566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2BC49DC-CE72-6648-962E-03DCE5B6C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44750"/>
            <a:ext cx="424815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229600" cy="60325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Multicell</a:t>
            </a:r>
            <a:r>
              <a:rPr lang="en-US" altLang="en-US" dirty="0"/>
              <a:t> and </a:t>
            </a:r>
            <a:r>
              <a:rPr lang="en-US" altLang="en-US" dirty="0" err="1"/>
              <a:t>Supercell</a:t>
            </a:r>
            <a:r>
              <a:rPr lang="en-US" altLang="en-US" dirty="0"/>
              <a:t> Storms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2765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41625"/>
            <a:ext cx="424815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Image result for wall cloud">
            <a:extLst>
              <a:ext uri="{FF2B5EF4-FFF2-40B4-BE49-F238E27FC236}">
                <a16:creationId xmlns:a16="http://schemas.microsoft.com/office/drawing/2014/main" id="{A2AB1628-14C9-124D-A74E-8204F272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4" y="2840004"/>
            <a:ext cx="4216400" cy="26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8194" name="Picture 2" descr="Image of a huge rotating wall cloud over Wyoming. Image credit: Colt Forney">
            <a:extLst>
              <a:ext uri="{FF2B5EF4-FFF2-40B4-BE49-F238E27FC236}">
                <a16:creationId xmlns:a16="http://schemas.microsoft.com/office/drawing/2014/main" id="{DC49A58E-4089-E141-B2B3-C11005F0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93956"/>
            <a:ext cx="8229600" cy="54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70FCE-D1EE-8E46-8897-8E7B635505FA}"/>
              </a:ext>
            </a:extLst>
          </p:cNvPr>
          <p:cNvSpPr txBox="1"/>
          <p:nvPr/>
        </p:nvSpPr>
        <p:spPr>
          <a:xfrm>
            <a:off x="1371600" y="5257800"/>
            <a:ext cx="124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cloud</a:t>
            </a:r>
          </a:p>
        </p:txBody>
      </p:sp>
    </p:spTree>
    <p:extLst>
      <p:ext uri="{BB962C8B-B14F-4D97-AF65-F5344CB8AC3E}">
        <p14:creationId xmlns:p14="http://schemas.microsoft.com/office/powerpoint/2010/main" val="267672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39737" y="608330"/>
            <a:ext cx="8229600" cy="1060450"/>
          </a:xfrm>
        </p:spPr>
        <p:txBody>
          <a:bodyPr/>
          <a:lstStyle/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a typeface="+mn-ea"/>
                <a:cs typeface="+mn-cs"/>
              </a:rPr>
              <a:t>Supercell Tornado Development (about ½ of all tornados)</a:t>
            </a:r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altLang="en-US" dirty="0">
                <a:ea typeface="+mn-ea"/>
                <a:cs typeface="+mn-cs"/>
              </a:rPr>
              <a:t>1. Mesocyclone development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472AF-D345-FC4C-BC94-4A926CC499BF}"/>
              </a:ext>
            </a:extLst>
          </p:cNvPr>
          <p:cNvSpPr txBox="1"/>
          <p:nvPr/>
        </p:nvSpPr>
        <p:spPr>
          <a:xfrm>
            <a:off x="152400" y="5791200"/>
            <a:ext cx="8501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 wind shears cause horizontal rotation (roll cloud) within cloud.</a:t>
            </a:r>
          </a:p>
          <a:p>
            <a:r>
              <a:rPr lang="en-US" dirty="0"/>
              <a:t>Strong updrafts push rotation into the vertical -&gt; vortex develops</a:t>
            </a:r>
            <a:br>
              <a:rPr lang="en-US" dirty="0"/>
            </a:br>
            <a:r>
              <a:rPr lang="en-US" dirty="0"/>
              <a:t>(counter-clockwise = low pressure at ground) – called mesocyclone development.</a:t>
            </a:r>
          </a:p>
        </p:txBody>
      </p:sp>
      <p:pic>
        <p:nvPicPr>
          <p:cNvPr id="9222" name="Picture 6" descr="http://www.richhoffmanclass.com/images/chapter10/10_6.jpg">
            <a:extLst>
              <a:ext uri="{FF2B5EF4-FFF2-40B4-BE49-F238E27FC236}">
                <a16:creationId xmlns:a16="http://schemas.microsoft.com/office/drawing/2014/main" id="{4446D0F0-DEF6-7647-A5B4-67940090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" y="1668780"/>
            <a:ext cx="3923323" cy="19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www.richhoffmanclass.com/images/chapter10/10_7.jpg">
            <a:extLst>
              <a:ext uri="{FF2B5EF4-FFF2-40B4-BE49-F238E27FC236}">
                <a16:creationId xmlns:a16="http://schemas.microsoft.com/office/drawing/2014/main" id="{E57920C4-3BA7-E541-9A90-8A606BAD5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4392"/>
            <a:ext cx="2432050" cy="185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www.richhoffmanclass.com/images/chapter10/10_8.jpg">
            <a:extLst>
              <a:ext uri="{FF2B5EF4-FFF2-40B4-BE49-F238E27FC236}">
                <a16:creationId xmlns:a16="http://schemas.microsoft.com/office/drawing/2014/main" id="{60DF86BC-F69D-9340-8982-4A2EA770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09277"/>
            <a:ext cx="2809875" cy="288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4B10FC-AB1A-9044-A667-A9C2B6241C60}"/>
              </a:ext>
            </a:extLst>
          </p:cNvPr>
          <p:cNvSpPr txBox="1"/>
          <p:nvPr/>
        </p:nvSpPr>
        <p:spPr>
          <a:xfrm>
            <a:off x="337771" y="3693914"/>
            <a:ext cx="348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Vorticity generated! = conserved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1D1E-881B-6346-9234-62695B5F3CB5}"/>
              </a:ext>
            </a:extLst>
          </p:cNvPr>
          <p:cNvSpPr txBox="1"/>
          <p:nvPr/>
        </p:nvSpPr>
        <p:spPr>
          <a:xfrm>
            <a:off x="6324600" y="3667541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Updrafts also stretch</a:t>
            </a:r>
            <a:br>
              <a:rPr lang="en-US" dirty="0"/>
            </a:br>
            <a:r>
              <a:rPr lang="en-US" dirty="0"/>
              <a:t>the vorticity (still constant),</a:t>
            </a:r>
          </a:p>
          <a:p>
            <a:r>
              <a:rPr lang="en-US" dirty="0"/>
              <a:t>Can only be done if</a:t>
            </a:r>
            <a:br>
              <a:rPr lang="en-US" dirty="0"/>
            </a:br>
            <a:r>
              <a:rPr lang="en-US" dirty="0"/>
              <a:t>it rotates faster!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9328</TotalTime>
  <Words>1037</Words>
  <Application>Microsoft Macintosh PowerPoint</Application>
  <PresentationFormat>On-screen Show (4:3)</PresentationFormat>
  <Paragraphs>141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ＭＳ Ｐゴシック</vt:lpstr>
      <vt:lpstr>ＭＳ Ｐゴシック</vt:lpstr>
      <vt:lpstr>Arial</vt:lpstr>
      <vt:lpstr>1_HA5Lect_template</vt:lpstr>
      <vt:lpstr>PowerPoint Presentation</vt:lpstr>
      <vt:lpstr>Tornadoes</vt:lpstr>
      <vt:lpstr>Objectives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Tornadoes</vt:lpstr>
      <vt:lpstr>Tornadoes</vt:lpstr>
      <vt:lpstr>Tornadoes</vt:lpstr>
      <vt:lpstr>Tornadoes</vt:lpstr>
      <vt:lpstr>Tornadoes</vt:lpstr>
      <vt:lpstr>Tornadoes</vt:lpstr>
      <vt:lpstr>Tornadoes</vt:lpstr>
      <vt:lpstr>Tornadoes</vt:lpstr>
      <vt:lpstr>Tornadoes</vt:lpstr>
      <vt:lpstr>Tornadoes</vt:lpstr>
      <vt:lpstr>Tornadoes</vt:lpstr>
      <vt:lpstr>Tornado Hazards and Forecasting</vt:lpstr>
      <vt:lpstr>Tornado Hazards and Forecasting</vt:lpstr>
      <vt:lpstr>Tornado Hazards and Forecasting</vt:lpstr>
      <vt:lpstr>Tornado Hazards and Forecasting</vt:lpstr>
      <vt:lpstr>Tornado Hazards and Forecasting</vt:lpstr>
      <vt:lpstr>Tornadoes</vt:lpstr>
      <vt:lpstr>Tornadoes</vt:lpstr>
      <vt:lpstr>Tornadoes</vt:lpstr>
      <vt:lpstr>Tornadoes</vt:lpstr>
      <vt:lpstr>Tornadoes</vt:lpstr>
      <vt:lpstr>Tornadoes</vt:lpstr>
      <vt:lpstr>Tornado Hazards and Forecasting</vt:lpstr>
      <vt:lpstr>Tornadoes</vt:lpstr>
      <vt:lpstr>Tornado Hazards and Forecasting</vt:lpstr>
      <vt:lpstr>Tornado Hazards and Forecasting</vt:lpstr>
      <vt:lpstr>Tornado Hazards and Forecasting</vt:lpstr>
      <vt:lpstr>Waterspouts</vt:lpstr>
      <vt:lpstr>Attendance Quiz</vt:lpstr>
      <vt:lpstr>Summary and Outcomes</vt:lpstr>
    </vt:vector>
  </TitlesOfParts>
  <Company>Pearson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uhalese</dc:creator>
  <cp:lastModifiedBy>Jens Oberheide</cp:lastModifiedBy>
  <cp:revision>194</cp:revision>
  <dcterms:created xsi:type="dcterms:W3CDTF">2011-12-12T15:41:04Z</dcterms:created>
  <dcterms:modified xsi:type="dcterms:W3CDTF">2020-04-20T16:22:02Z</dcterms:modified>
</cp:coreProperties>
</file>